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29"/>
  </p:notesMasterIdLst>
  <p:sldIdLst>
    <p:sldId id="284" r:id="rId2"/>
    <p:sldId id="257" r:id="rId3"/>
    <p:sldId id="258" r:id="rId4"/>
    <p:sldId id="259" r:id="rId5"/>
    <p:sldId id="260" r:id="rId6"/>
    <p:sldId id="266" r:id="rId7"/>
    <p:sldId id="261" r:id="rId8"/>
    <p:sldId id="263" r:id="rId9"/>
    <p:sldId id="279" r:id="rId10"/>
    <p:sldId id="280" r:id="rId11"/>
    <p:sldId id="264" r:id="rId12"/>
    <p:sldId id="265" r:id="rId13"/>
    <p:sldId id="268" r:id="rId14"/>
    <p:sldId id="283" r:id="rId15"/>
    <p:sldId id="270" r:id="rId16"/>
    <p:sldId id="274" r:id="rId17"/>
    <p:sldId id="277" r:id="rId18"/>
    <p:sldId id="271" r:id="rId19"/>
    <p:sldId id="276" r:id="rId20"/>
    <p:sldId id="272" r:id="rId21"/>
    <p:sldId id="278" r:id="rId22"/>
    <p:sldId id="281" r:id="rId23"/>
    <p:sldId id="282" r:id="rId24"/>
    <p:sldId id="267" r:id="rId25"/>
    <p:sldId id="269" r:id="rId26"/>
    <p:sldId id="273" r:id="rId27"/>
    <p:sldId id="285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F27"/>
    <a:srgbClr val="8BBD3A"/>
    <a:srgbClr val="A2966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434" y="72"/>
      </p:cViewPr>
      <p:guideLst/>
    </p:cSldViewPr>
  </p:slideViewPr>
  <p:outlineViewPr>
    <p:cViewPr>
      <p:scale>
        <a:sx n="33" d="100"/>
        <a:sy n="33" d="100"/>
      </p:scale>
      <p:origin x="0" y="-99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32D9-6D12-4E9A-9011-240DC9ECA36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7F28-A0AF-4E35-ABFA-5DAAA0AD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9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7F28-A0AF-4E35-ABFA-5DAAA0ADE4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0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100" b="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4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5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1AC32243-A460-4B03-8310-55FFE617930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F6C6A0-3C86-4213-9CF8-318B9EE4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67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6" y="1044285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7127" y="2477692"/>
            <a:ext cx="70786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Expedited Project Development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1864" y="3279012"/>
            <a:ext cx="6183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Making the Most out of Right of Way Showings</a:t>
            </a:r>
          </a:p>
        </p:txBody>
      </p:sp>
    </p:spTree>
    <p:extLst>
      <p:ext uri="{BB962C8B-B14F-4D97-AF65-F5344CB8AC3E}">
        <p14:creationId xmlns:p14="http://schemas.microsoft.com/office/powerpoint/2010/main" val="245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78" y="1252241"/>
            <a:ext cx="7406640" cy="7263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They Moved…But to Where??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3" t="617" r="12217" b="25210"/>
          <a:stretch/>
        </p:blipFill>
        <p:spPr>
          <a:xfrm>
            <a:off x="706582" y="1945721"/>
            <a:ext cx="5410200" cy="37477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8" t="490" r="-459" b="10377"/>
          <a:stretch/>
        </p:blipFill>
        <p:spPr>
          <a:xfrm>
            <a:off x="5437351" y="1945721"/>
            <a:ext cx="3360171" cy="301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387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57" y="2895862"/>
            <a:ext cx="8115575" cy="270537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53 Parcels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23 Appraisals, 30 MARS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23 Commercial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0 Relocations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7" y="1195453"/>
            <a:ext cx="8504818" cy="138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680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Kept Same ROW Work Structure </a:t>
            </a:r>
            <a:br>
              <a:rPr lang="en-US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Exceptions</a:t>
            </a:r>
            <a:endParaRPr 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400300"/>
            <a:ext cx="7648084" cy="3028950"/>
          </a:xfr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Draft ROW Plans used for Project Report </a:t>
            </a:r>
          </a:p>
          <a:p>
            <a:pPr lvl="1"/>
            <a:r>
              <a:rPr lang="en-US" sz="1950" dirty="0"/>
              <a:t>Sped up meeting time and eliminated a required revision.</a:t>
            </a:r>
          </a:p>
          <a:p>
            <a:pPr lvl="1"/>
            <a:r>
              <a:rPr lang="en-US" sz="1950" dirty="0"/>
              <a:t>Ultimately led to better plans as a result of collaboration and better communication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50" b="1" dirty="0"/>
              <a:t>Better Plans</a:t>
            </a:r>
            <a:r>
              <a:rPr lang="en-US" sz="2250" dirty="0"/>
              <a:t>                 </a:t>
            </a:r>
            <a:r>
              <a:rPr lang="en-US" sz="2250" b="1" dirty="0"/>
              <a:t>Faster to Sign or Sue </a:t>
            </a:r>
            <a:r>
              <a:rPr lang="en-US" sz="2250" dirty="0"/>
              <a:t>                </a:t>
            </a:r>
            <a:r>
              <a:rPr lang="en-US" sz="2250" b="1" dirty="0"/>
              <a:t>Faster to Letting</a:t>
            </a:r>
          </a:p>
          <a:p>
            <a:endParaRPr lang="en-US" dirty="0" smtClean="0"/>
          </a:p>
          <a:p>
            <a:r>
              <a:rPr lang="en-US" sz="2250" dirty="0"/>
              <a:t>Joint Design/ROW Field Review </a:t>
            </a:r>
          </a:p>
          <a:p>
            <a:pPr lvl="1"/>
            <a:r>
              <a:rPr lang="en-US" sz="1950" dirty="0"/>
              <a:t>Examples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39213" y="3862356"/>
            <a:ext cx="872837" cy="401782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ight Arrow 4"/>
          <p:cNvSpPr/>
          <p:nvPr/>
        </p:nvSpPr>
        <p:spPr>
          <a:xfrm>
            <a:off x="5629317" y="3862356"/>
            <a:ext cx="872837" cy="401782"/>
          </a:xfrm>
          <a:prstGeom prst="right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036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71114" cy="786029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Eliminated Parcels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7" y="1854778"/>
            <a:ext cx="6612040" cy="3574473"/>
          </a:xfrm>
        </p:spPr>
      </p:pic>
      <p:sp>
        <p:nvSpPr>
          <p:cNvPr id="13" name="Freeform 12"/>
          <p:cNvSpPr/>
          <p:nvPr/>
        </p:nvSpPr>
        <p:spPr>
          <a:xfrm>
            <a:off x="3241964" y="3953741"/>
            <a:ext cx="339437" cy="360218"/>
          </a:xfrm>
          <a:custGeom>
            <a:avLst/>
            <a:gdLst>
              <a:gd name="connsiteX0" fmla="*/ 0 w 443345"/>
              <a:gd name="connsiteY0" fmla="*/ 0 h 508000"/>
              <a:gd name="connsiteX1" fmla="*/ 443345 w 443345"/>
              <a:gd name="connsiteY1" fmla="*/ 18473 h 508000"/>
              <a:gd name="connsiteX2" fmla="*/ 360218 w 443345"/>
              <a:gd name="connsiteY2" fmla="*/ 508000 h 508000"/>
              <a:gd name="connsiteX3" fmla="*/ 0 w 443345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345" h="508000">
                <a:moveTo>
                  <a:pt x="0" y="0"/>
                </a:moveTo>
                <a:lnTo>
                  <a:pt x="443345" y="18473"/>
                </a:lnTo>
                <a:lnTo>
                  <a:pt x="360218" y="508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5160818" y="3953741"/>
            <a:ext cx="304800" cy="353291"/>
          </a:xfrm>
          <a:custGeom>
            <a:avLst/>
            <a:gdLst>
              <a:gd name="connsiteX0" fmla="*/ 18473 w 406400"/>
              <a:gd name="connsiteY0" fmla="*/ 0 h 471054"/>
              <a:gd name="connsiteX1" fmla="*/ 406400 w 406400"/>
              <a:gd name="connsiteY1" fmla="*/ 9236 h 471054"/>
              <a:gd name="connsiteX2" fmla="*/ 0 w 406400"/>
              <a:gd name="connsiteY2" fmla="*/ 471054 h 471054"/>
              <a:gd name="connsiteX3" fmla="*/ 18473 w 406400"/>
              <a:gd name="connsiteY3" fmla="*/ 0 h 47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471054">
                <a:moveTo>
                  <a:pt x="18473" y="0"/>
                </a:moveTo>
                <a:lnTo>
                  <a:pt x="406400" y="9236"/>
                </a:lnTo>
                <a:lnTo>
                  <a:pt x="0" y="471054"/>
                </a:lnTo>
                <a:lnTo>
                  <a:pt x="18473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01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71114" cy="786029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Eliminated Parcels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00" y="1972542"/>
            <a:ext cx="6483743" cy="3456709"/>
          </a:xfrm>
        </p:spPr>
      </p:pic>
    </p:spTree>
    <p:extLst>
      <p:ext uri="{BB962C8B-B14F-4D97-AF65-F5344CB8AC3E}">
        <p14:creationId xmlns:p14="http://schemas.microsoft.com/office/powerpoint/2010/main" val="1234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35729" cy="5973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Misidentified Plan Information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2" y="1684437"/>
            <a:ext cx="6525491" cy="39889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6" y="1664932"/>
            <a:ext cx="1852340" cy="1995869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49" y="1684437"/>
            <a:ext cx="1884305" cy="1971064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2179756" y="3678910"/>
            <a:ext cx="235527" cy="214295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5299278" y="3649771"/>
            <a:ext cx="200891" cy="214295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777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Post???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82092" y="2132272"/>
            <a:ext cx="4675909" cy="3505844"/>
          </a:xfrm>
        </p:spPr>
      </p:pic>
    </p:spTree>
    <p:extLst>
      <p:ext uri="{BB962C8B-B14F-4D97-AF65-F5344CB8AC3E}">
        <p14:creationId xmlns:p14="http://schemas.microsoft.com/office/powerpoint/2010/main" val="17726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7636"/>
            <a:ext cx="8238259" cy="5227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Plans Corrected to Show Public ROW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7" y="1700428"/>
            <a:ext cx="6545936" cy="37161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43" y="3625860"/>
            <a:ext cx="352403" cy="414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39" y="4329121"/>
            <a:ext cx="352403" cy="4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238259" cy="5227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Plans Corrected to Show Public ROW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653886"/>
            <a:ext cx="6622157" cy="4046220"/>
          </a:xfrm>
        </p:spPr>
      </p:pic>
    </p:spTree>
    <p:extLst>
      <p:ext uri="{BB962C8B-B14F-4D97-AF65-F5344CB8AC3E}">
        <p14:creationId xmlns:p14="http://schemas.microsoft.com/office/powerpoint/2010/main" val="23172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238259" cy="52279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Plans Corrected to Show Public ROW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649565"/>
            <a:ext cx="6622155" cy="4046220"/>
          </a:xfrm>
        </p:spPr>
      </p:pic>
    </p:spTree>
    <p:extLst>
      <p:ext uri="{BB962C8B-B14F-4D97-AF65-F5344CB8AC3E}">
        <p14:creationId xmlns:p14="http://schemas.microsoft.com/office/powerpoint/2010/main" val="39617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67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Tale of Two Projects</a:t>
            </a:r>
            <a:endParaRPr lang="en-US" b="1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3" y="2398093"/>
            <a:ext cx="7404497" cy="1750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ounded Rectangle 12"/>
          <p:cNvSpPr/>
          <p:nvPr/>
        </p:nvSpPr>
        <p:spPr>
          <a:xfrm>
            <a:off x="416268" y="2622723"/>
            <a:ext cx="3538667" cy="114917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3954935" y="2377132"/>
            <a:ext cx="4468512" cy="1121375"/>
          </a:xfrm>
          <a:prstGeom prst="roundRect">
            <a:avLst/>
          </a:prstGeom>
          <a:noFill/>
          <a:ln w="19050"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30917" y="4471603"/>
            <a:ext cx="859525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11-185.00 US 25E Laurel County              </a:t>
            </a:r>
            <a:r>
              <a:rPr lang="en-US" sz="2100" dirty="0">
                <a:solidFill>
                  <a:srgbClr val="0000FF"/>
                </a:solidFill>
              </a:rPr>
              <a:t>11-188.00 US 25E Knox County</a:t>
            </a:r>
          </a:p>
          <a:p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dirty="0">
                <a:solidFill>
                  <a:srgbClr val="0000FF"/>
                </a:solidFill>
              </a:rPr>
              <a:t>    </a:t>
            </a:r>
            <a:r>
              <a:rPr lang="en-US" sz="2100" dirty="0">
                <a:solidFill>
                  <a:srgbClr val="FF0000"/>
                </a:solidFill>
              </a:rPr>
              <a:t>ADT – 26,148</a:t>
            </a:r>
            <a:r>
              <a:rPr lang="en-US" sz="2100" dirty="0">
                <a:solidFill>
                  <a:srgbClr val="0000FF"/>
                </a:solidFill>
              </a:rPr>
              <a:t>				         ADT – 23,380</a:t>
            </a:r>
          </a:p>
          <a:p>
            <a:r>
              <a:rPr lang="en-US" dirty="0">
                <a:solidFill>
                  <a:srgbClr val="FF0000"/>
                </a:solidFill>
              </a:rPr>
              <a:t>Access Management,</a:t>
            </a:r>
            <a:r>
              <a:rPr lang="en-US" dirty="0">
                <a:solidFill>
                  <a:srgbClr val="0000FF"/>
                </a:solidFill>
              </a:rPr>
              <a:t>			    	    Access Management, Signal Relocation &amp;</a:t>
            </a:r>
          </a:p>
          <a:p>
            <a:r>
              <a:rPr lang="en-US" dirty="0">
                <a:solidFill>
                  <a:srgbClr val="FF0000"/>
                </a:solidFill>
              </a:rPr>
              <a:t>Signal Relocation, Pavement Rehab</a:t>
            </a:r>
            <a:r>
              <a:rPr lang="en-US" dirty="0">
                <a:solidFill>
                  <a:srgbClr val="0000FF"/>
                </a:solidFill>
              </a:rPr>
              <a:t>		    Elimination, Pavement Rehab</a:t>
            </a:r>
          </a:p>
          <a:p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6" name="Rounded Rectangle 15">
            <a:hlinkClick r:id="" action="ppaction://noaction" highlightClick="1"/>
          </p:cNvPr>
          <p:cNvSpPr/>
          <p:nvPr/>
        </p:nvSpPr>
        <p:spPr>
          <a:xfrm>
            <a:off x="3954935" y="2368371"/>
            <a:ext cx="4468512" cy="112137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>
            <a:glow rad="3683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  <a:reflection stA="45000" endPos="6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228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KY Supreme Court Decision </a:t>
            </a:r>
            <a:b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Affecting ROW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391462"/>
            <a:ext cx="7749422" cy="30985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ELLINGTON v. BECRAFT	- Decided December 14, 2017 - Refines case law to better define how roads are established.</a:t>
            </a:r>
          </a:p>
          <a:p>
            <a:pPr lvl="1"/>
            <a:r>
              <a:rPr lang="en-US" dirty="0" smtClean="0"/>
              <a:t>County Roads are “public roads” which have been formally accepted by the fiscal court as a part of the county road system (requires a formal action by the county)</a:t>
            </a:r>
          </a:p>
          <a:p>
            <a:pPr lvl="1"/>
            <a:r>
              <a:rPr lang="en-US" dirty="0" smtClean="0"/>
              <a:t>Public Roads are informal dedications (no action by any governmental agency) that can be completed in two ways.</a:t>
            </a:r>
          </a:p>
          <a:p>
            <a:pPr lvl="2"/>
            <a:r>
              <a:rPr lang="en-US" dirty="0"/>
              <a:t>Estoppel - based upon promises </a:t>
            </a:r>
            <a:r>
              <a:rPr lang="en-US" dirty="0"/>
              <a:t>(either express or implied) and </a:t>
            </a:r>
            <a:r>
              <a:rPr lang="en-US" dirty="0"/>
              <a:t>reliance </a:t>
            </a:r>
            <a:r>
              <a:rPr lang="en-US" dirty="0"/>
              <a:t>thereon by the public.</a:t>
            </a:r>
          </a:p>
          <a:p>
            <a:pPr lvl="2"/>
            <a:r>
              <a:rPr lang="en-US" dirty="0"/>
              <a:t>Prescription – Ruled to be the same as adverse possession. Must meet all requirements (i.e. a prescriptive </a:t>
            </a:r>
            <a:r>
              <a:rPr lang="en-US" dirty="0"/>
              <a:t>easement can be acquired by actual, hostile, open and notorious, exclusive, and continuous possession of the property for the statutory period of fifteen </a:t>
            </a:r>
            <a:r>
              <a:rPr lang="en-US" dirty="0"/>
              <a:t>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1314450"/>
            <a:ext cx="7404653" cy="92854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 of Public Road Recognition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Fee Simple Acquisition was reduced by 73,752 SF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Greater than $300k savings to KYTC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Property owner reaction is mixed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83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7854263" cy="73550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Sales Data Pilot Program</a:t>
            </a:r>
            <a:b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Same sales data had to be entered multiple times.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3" y="2092576"/>
            <a:ext cx="3232196" cy="3343745"/>
          </a:xfrm>
          <a:gradFill>
            <a:gsLst>
              <a:gs pos="0">
                <a:srgbClr val="FABF27">
                  <a:lumMod val="95000"/>
                </a:srgbClr>
              </a:gs>
              <a:gs pos="38000">
                <a:srgbClr val="8BBD3A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7042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36477" cy="73061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Eliminating Duplicate Work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55" y="1861705"/>
            <a:ext cx="3464775" cy="3567545"/>
          </a:xfrm>
        </p:spPr>
      </p:pic>
    </p:spTree>
    <p:extLst>
      <p:ext uri="{BB962C8B-B14F-4D97-AF65-F5344CB8AC3E}">
        <p14:creationId xmlns:p14="http://schemas.microsoft.com/office/powerpoint/2010/main" val="33102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Implemented Mandatory Property Owner Involvement in MAR Process 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consistent approach </a:t>
            </a:r>
          </a:p>
          <a:p>
            <a:pPr lvl="1"/>
            <a:r>
              <a:rPr lang="en-US" dirty="0" smtClean="0"/>
              <a:t>MARS follow similar process as Appraisals from a property owner perspective</a:t>
            </a:r>
          </a:p>
          <a:p>
            <a:r>
              <a:rPr lang="en-US" dirty="0" smtClean="0"/>
              <a:t>Allowed for Property Owner Concerns to be addressed </a:t>
            </a:r>
          </a:p>
          <a:p>
            <a:pPr lvl="1"/>
            <a:r>
              <a:rPr lang="en-US" dirty="0" smtClean="0"/>
              <a:t>Plan Omissions, Entrance Changes (Not Enhancements), Etc. </a:t>
            </a:r>
          </a:p>
          <a:p>
            <a:r>
              <a:rPr lang="en-US" dirty="0" smtClean="0"/>
              <a:t>Opportunity to see plans and discuss </a:t>
            </a:r>
          </a:p>
          <a:p>
            <a:pPr lvl="1"/>
            <a:r>
              <a:rPr lang="en-US" dirty="0" smtClean="0"/>
              <a:t>Allowed for reflection on work being done and questions to be asked prior to the meeting while ROW Plans were being finalized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Offer to Purchase ROW Showing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Scheduled specific meeting times with MAR parcels</a:t>
            </a:r>
          </a:p>
          <a:p>
            <a:r>
              <a:rPr lang="en-US" dirty="0" smtClean="0"/>
              <a:t>All other property owners were given a conventional meeting time</a:t>
            </a:r>
          </a:p>
          <a:p>
            <a:r>
              <a:rPr lang="en-US" dirty="0" smtClean="0"/>
              <a:t>Participants:</a:t>
            </a:r>
          </a:p>
          <a:p>
            <a:pPr lvl="1"/>
            <a:r>
              <a:rPr lang="en-US" dirty="0" smtClean="0"/>
              <a:t>ROW Staff – Including agents, supervisor, review appraiser and CO staff (with administrative settlement authority)</a:t>
            </a:r>
          </a:p>
          <a:p>
            <a:pPr lvl="1"/>
            <a:r>
              <a:rPr lang="en-US" dirty="0" smtClean="0"/>
              <a:t>Design Staff – Project Manager, Design Consultant and Utility Representative</a:t>
            </a:r>
          </a:p>
          <a:p>
            <a:r>
              <a:rPr lang="en-US" dirty="0" smtClean="0"/>
              <a:t>Personal relationships established during MAR process paid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14 Offers to Purchase (All were MARs)</a:t>
            </a:r>
          </a:p>
          <a:p>
            <a:r>
              <a:rPr lang="en-US" dirty="0" smtClean="0"/>
              <a:t>Signed 9 on meeting day and one additional a couple days later</a:t>
            </a:r>
          </a:p>
          <a:p>
            <a:r>
              <a:rPr lang="en-US" dirty="0" smtClean="0"/>
              <a:t>Kick-off for Appraisals </a:t>
            </a:r>
          </a:p>
          <a:p>
            <a:pPr lvl="1"/>
            <a:r>
              <a:rPr lang="en-US" dirty="0" smtClean="0"/>
              <a:t>Made appropriate contacts for affected businesses and discussed their concerns</a:t>
            </a:r>
          </a:p>
        </p:txBody>
      </p:sp>
    </p:spTree>
    <p:extLst>
      <p:ext uri="{BB962C8B-B14F-4D97-AF65-F5344CB8AC3E}">
        <p14:creationId xmlns:p14="http://schemas.microsoft.com/office/powerpoint/2010/main" val="14701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Applicability</a:t>
            </a:r>
          </a:p>
          <a:p>
            <a:pPr lvl="2"/>
            <a:r>
              <a:rPr lang="en-US" dirty="0" smtClean="0"/>
              <a:t>Must have high percentage of MARs </a:t>
            </a:r>
          </a:p>
          <a:p>
            <a:pPr lvl="2"/>
            <a:r>
              <a:rPr lang="en-US" dirty="0" smtClean="0"/>
              <a:t>MAR property owners shouldn’t also have appraisals</a:t>
            </a:r>
          </a:p>
          <a:p>
            <a:pPr lvl="2"/>
            <a:r>
              <a:rPr lang="en-US" dirty="0" smtClean="0"/>
              <a:t>MAR parcels must have local signatory authority (availability to be present)</a:t>
            </a:r>
          </a:p>
          <a:p>
            <a:r>
              <a:rPr lang="en-US" dirty="0" smtClean="0"/>
              <a:t>Cross-Discipline communication and teamwork is crucial</a:t>
            </a:r>
          </a:p>
          <a:p>
            <a:r>
              <a:rPr lang="en-US" dirty="0" smtClean="0"/>
              <a:t>Early Property Owner involvement in the MAR process shows significant results</a:t>
            </a:r>
          </a:p>
        </p:txBody>
      </p:sp>
    </p:spTree>
    <p:extLst>
      <p:ext uri="{BB962C8B-B14F-4D97-AF65-F5344CB8AC3E}">
        <p14:creationId xmlns:p14="http://schemas.microsoft.com/office/powerpoint/2010/main" val="29331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44" y="3723980"/>
            <a:ext cx="8023703" cy="17365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41 Parcels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21 Appraisals, 20 MAR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16 Commercial, 4 Residential &amp; 1 Farm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3 Relocations – All Business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5" y="1182817"/>
            <a:ext cx="7886700" cy="2207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90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ROW Work Structure</a:t>
            </a:r>
            <a:endParaRPr lang="en-US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Report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Onsite Field Review with ROW Staff, Review Appraiser and Design Project Manager after final plans were received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Sales Book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Appraisal Staff compiled sales information together along with review appraiser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Minor Acquisition Review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 used from Sales Book coupled with individual parcel inspection (i.e. fences, asphalt, etc.)</a:t>
            </a:r>
          </a:p>
        </p:txBody>
      </p:sp>
    </p:spTree>
    <p:extLst>
      <p:ext uri="{BB962C8B-B14F-4D97-AF65-F5344CB8AC3E}">
        <p14:creationId xmlns:p14="http://schemas.microsoft.com/office/powerpoint/2010/main" val="14107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ROW Work Structure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Owner Contacts</a:t>
            </a:r>
          </a:p>
          <a:p>
            <a:pPr lvl="1"/>
            <a:r>
              <a:rPr lang="en-US" dirty="0" smtClean="0"/>
              <a:t>Notification of upcoming meeting only</a:t>
            </a:r>
          </a:p>
          <a:p>
            <a:r>
              <a:rPr lang="en-US" dirty="0" smtClean="0"/>
              <a:t>Right of Way Plan Showing (Property Owners Only)</a:t>
            </a:r>
          </a:p>
          <a:p>
            <a:pPr lvl="1"/>
            <a:r>
              <a:rPr lang="en-US" dirty="0" smtClean="0"/>
              <a:t>Scheduled Offer to Purchase Meetings Early </a:t>
            </a:r>
          </a:p>
          <a:p>
            <a:pPr lvl="1"/>
            <a:r>
              <a:rPr lang="en-US" dirty="0" smtClean="0"/>
              <a:t>Scheduled Remaining Property Owners in Afternoon</a:t>
            </a:r>
          </a:p>
          <a:p>
            <a:r>
              <a:rPr lang="en-US" dirty="0" smtClean="0"/>
              <a:t>Appraisals Completed </a:t>
            </a:r>
          </a:p>
          <a:p>
            <a:pPr lvl="1"/>
            <a:r>
              <a:rPr lang="en-US" dirty="0" smtClean="0"/>
              <a:t>Continued working closely with the reviewer</a:t>
            </a:r>
          </a:p>
          <a:p>
            <a:pPr lvl="1"/>
            <a:r>
              <a:rPr lang="en-US" dirty="0" smtClean="0"/>
              <a:t>Scheduled relocation parcels first</a:t>
            </a:r>
          </a:p>
          <a:p>
            <a:r>
              <a:rPr lang="en-US" dirty="0" smtClean="0"/>
              <a:t>Results???</a:t>
            </a:r>
          </a:p>
        </p:txBody>
      </p:sp>
    </p:spTree>
    <p:extLst>
      <p:ext uri="{BB962C8B-B14F-4D97-AF65-F5344CB8AC3E}">
        <p14:creationId xmlns:p14="http://schemas.microsoft.com/office/powerpoint/2010/main" val="30192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Offers to Property Owners and 2 were signed</a:t>
            </a:r>
          </a:p>
          <a:p>
            <a:r>
              <a:rPr lang="en-US" dirty="0" smtClean="0"/>
              <a:t>ROW Clear within 1 year</a:t>
            </a:r>
          </a:p>
          <a:p>
            <a:r>
              <a:rPr lang="en-US" dirty="0" smtClean="0"/>
              <a:t>Letting Date was never moved</a:t>
            </a:r>
          </a:p>
          <a:p>
            <a:r>
              <a:rPr lang="en-US" dirty="0" smtClean="0"/>
              <a:t>Only 6 Condemnations</a:t>
            </a:r>
          </a:p>
          <a:p>
            <a:r>
              <a:rPr lang="en-US" dirty="0" smtClean="0"/>
              <a:t>Lots and Lots of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71448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8467"/>
            <a:ext cx="7886700" cy="3551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we felt worked well:</a:t>
            </a:r>
          </a:p>
          <a:p>
            <a:r>
              <a:rPr lang="en-US" dirty="0" smtClean="0"/>
              <a:t>Joint ROW and Design Field Review – Immediate evaluation of impacts, Plan Omissions, Parcel Elimination</a:t>
            </a:r>
          </a:p>
          <a:p>
            <a:r>
              <a:rPr lang="en-US" dirty="0" smtClean="0"/>
              <a:t>Offer to Purchases at Public Meeting – Meeting went well, but we thought results could be improved</a:t>
            </a:r>
          </a:p>
          <a:p>
            <a:pPr marL="0" indent="0">
              <a:buNone/>
            </a:pPr>
            <a:r>
              <a:rPr lang="en-US" b="1" dirty="0" smtClean="0"/>
              <a:t>What we thought could be improved:</a:t>
            </a:r>
          </a:p>
          <a:p>
            <a:r>
              <a:rPr lang="en-US" dirty="0"/>
              <a:t>More and Earlier Property Owner Contact</a:t>
            </a:r>
          </a:p>
          <a:p>
            <a:r>
              <a:rPr lang="en-US" dirty="0" smtClean="0"/>
              <a:t>Plan review earlier in the process</a:t>
            </a:r>
          </a:p>
          <a:p>
            <a:r>
              <a:rPr lang="en-US" dirty="0" smtClean="0"/>
              <a:t>Eliminating Duplicate Work – Same sales data for appraisals had to be entered multiple times due to being used by multiple appraisers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919605" cy="75940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 Challenges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3" y="1836715"/>
            <a:ext cx="5084618" cy="3820928"/>
          </a:xfrm>
        </p:spPr>
      </p:pic>
    </p:spTree>
    <p:extLst>
      <p:ext uri="{BB962C8B-B14F-4D97-AF65-F5344CB8AC3E}">
        <p14:creationId xmlns:p14="http://schemas.microsoft.com/office/powerpoint/2010/main" val="35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BF27">
                <a:lumMod val="95000"/>
              </a:srgbClr>
            </a:gs>
            <a:gs pos="38000">
              <a:srgbClr val="8BBD3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Censorship!!!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6" y="2198837"/>
            <a:ext cx="5937655" cy="3341250"/>
          </a:xfrm>
        </p:spPr>
      </p:pic>
    </p:spTree>
    <p:extLst>
      <p:ext uri="{BB962C8B-B14F-4D97-AF65-F5344CB8AC3E}">
        <p14:creationId xmlns:p14="http://schemas.microsoft.com/office/powerpoint/2010/main" val="33962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Greg Combs, Dean Loy, David Fields, Orie Dobson</Speakers>
    <Section xmlns="b47a5aad-adfb-4dac-9d3f-47090e67d565">Right of Way</Section>
  </documentManagement>
</p:properties>
</file>

<file path=customXml/itemProps1.xml><?xml version="1.0" encoding="utf-8"?>
<ds:datastoreItem xmlns:ds="http://schemas.openxmlformats.org/officeDocument/2006/customXml" ds:itemID="{CF9B7555-A1AA-4CA8-9303-AB2083BB6FF7}"/>
</file>

<file path=customXml/itemProps2.xml><?xml version="1.0" encoding="utf-8"?>
<ds:datastoreItem xmlns:ds="http://schemas.openxmlformats.org/officeDocument/2006/customXml" ds:itemID="{3F054635-64E4-4A3A-9043-A74F7C7AE657}"/>
</file>

<file path=customXml/itemProps3.xml><?xml version="1.0" encoding="utf-8"?>
<ds:datastoreItem xmlns:ds="http://schemas.openxmlformats.org/officeDocument/2006/customXml" ds:itemID="{8814ED82-B331-433D-A152-D5756006E3AB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33160</TotalTime>
  <Words>603</Words>
  <Application>Microsoft Office PowerPoint</Application>
  <PresentationFormat>On-screen Show (4:3)</PresentationFormat>
  <Paragraphs>112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Corbel</vt:lpstr>
      <vt:lpstr>Basis</vt:lpstr>
      <vt:lpstr>PowerPoint Presentation</vt:lpstr>
      <vt:lpstr>A Tale of Two Projects</vt:lpstr>
      <vt:lpstr>41 Parcels 21 Appraisals, 20 MAR 16 Commercial, 4 Residential &amp; 1 Farm 3 Relocations – All Business</vt:lpstr>
      <vt:lpstr>ROW Work Structure</vt:lpstr>
      <vt:lpstr>ROW Work Structure</vt:lpstr>
      <vt:lpstr>Results</vt:lpstr>
      <vt:lpstr>Lessons Learned</vt:lpstr>
      <vt:lpstr>Project Challenges</vt:lpstr>
      <vt:lpstr>Censorship!!!</vt:lpstr>
      <vt:lpstr>They Moved…But to Where??</vt:lpstr>
      <vt:lpstr>53 Parcels 23 Appraisals, 30 MARS 23 Commercial 0 Relocations</vt:lpstr>
      <vt:lpstr>Kept Same ROW Work Structure  With Exceptions</vt:lpstr>
      <vt:lpstr>Eliminated Parcels</vt:lpstr>
      <vt:lpstr>Eliminated Parcels</vt:lpstr>
      <vt:lpstr>Misidentified Plan Information</vt:lpstr>
      <vt:lpstr>Post???</vt:lpstr>
      <vt:lpstr>Plans Corrected to Show Public ROW</vt:lpstr>
      <vt:lpstr>Plans Corrected to Show Public ROW</vt:lpstr>
      <vt:lpstr>Plans Corrected to Show Public ROW</vt:lpstr>
      <vt:lpstr>KY Supreme Court Decision  Affecting ROW</vt:lpstr>
      <vt:lpstr>Result of Public Road Recognition</vt:lpstr>
      <vt:lpstr>Sales Data Pilot Program Same sales data had to be entered multiple times.</vt:lpstr>
      <vt:lpstr>Eliminating Duplicate Work</vt:lpstr>
      <vt:lpstr>Implemented Mandatory Property Owner Involvement in MAR Process </vt:lpstr>
      <vt:lpstr>Offer to Purchase ROW Showing</vt:lpstr>
      <vt:lpstr>Results</vt:lpstr>
      <vt:lpstr>Lessons Learned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Fields, David (KYTC-D11)</dc:creator>
  <cp:lastModifiedBy>Design</cp:lastModifiedBy>
  <cp:revision>81</cp:revision>
  <cp:lastPrinted>2018-08-17T13:52:32Z</cp:lastPrinted>
  <dcterms:created xsi:type="dcterms:W3CDTF">2018-07-31T14:14:29Z</dcterms:created>
  <dcterms:modified xsi:type="dcterms:W3CDTF">2018-09-05T10:51:45Z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